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83" r:id="rId10"/>
    <p:sldId id="282" r:id="rId11"/>
    <p:sldId id="281" r:id="rId12"/>
    <p:sldId id="275" r:id="rId13"/>
    <p:sldId id="274" r:id="rId14"/>
    <p:sldId id="276" r:id="rId15"/>
    <p:sldId id="278" r:id="rId16"/>
    <p:sldId id="279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8B5E80-6483-4241-B239-355D675B84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99EE12F-839A-4F32-BFEC-911E63F51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66E265-9687-4642-AA1C-14EC4BE18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93B6C5-C977-46CE-9305-BA96867A5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4B69CA-C897-4E5D-B78F-92B87AC6A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3831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7AEE87-0DDB-4619-800A-968F04E36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73028BC-E427-4BDC-95A4-0FE3385F7B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DBDDE1-6CF2-4239-816D-61FCDCFEE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DE7743-4015-4E15-9444-924D29359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1AD995-38DA-4FC8-8237-C9339AE5C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235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DFFA66B-C355-48E7-9F18-6C81FA1673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F9DB81-45B0-414F-8816-D8AE8A611A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3AF227-6EA8-4ECC-8C6B-EC8F7B463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308111-DBD9-4883-B21F-0D9F9B5C9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5A4848-AAD8-4B65-BF1F-7C9B4EFB7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25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5491D-2E52-4463-A881-DDFC0263F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87E3BD-2CBB-415C-9B9A-5C3499A1B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FF5F3D-AFD2-4E4C-A280-775C99DDC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0F50EA-C915-4770-8B9D-DF84A296F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53171A-F794-4DAB-95C3-4033A0582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623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3E3997-F618-4191-88FA-40FFFBAAB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D9C62A-0334-4329-B540-D52110397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8529E7-D10C-4994-9CE5-DA67B7DF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27A27D-DE65-4E3D-89A9-8EB9156D7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752384-99A6-4B3D-90F0-051FA688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288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319C47-2B59-4AB7-81F7-1132644E4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F46296-A429-42AF-A540-81D02550A8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6DC2F0-C3C9-4578-8868-7AB218607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DA22D21-FB9F-4FBB-929D-92C871B71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FC6B9A-7EFC-490E-912E-0F9DFAC94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49113F-C30E-4E98-A63E-E9174EDB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4398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4DF907-CA1E-46D9-ACE2-8AA9ACB80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702EA2-315D-4F97-A316-FF9C7E69F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375D57F-0EE6-404D-8CC0-6005F2C573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839FA7B-C989-43E2-A8FE-511BE41930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5249724-C9CE-4574-B913-79C711E19A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332013F-EC75-404A-B6B8-4E9F5769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3EA9B30-2B09-4FFD-B972-F2B59AE0C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7BBA953-90E0-492D-8F1E-70A3741AF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7390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1CB75B-11BC-46E5-9D1A-AEF188C28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10EF0A3-E8BB-430A-8BBB-1BFB42040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35BF0D3-E142-404F-9ECD-A5439674D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7FB4172-8B15-4202-8E33-31C776F76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732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18647EA-03BE-4438-B8F1-DCFAE1716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4B2ED69-166E-4DBD-B2AE-D6813C38E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100A8F-C9DF-4E63-9B42-12A1EC96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9036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A7E89F-62CD-4A2D-AC57-CE2A61114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730B4D-9A57-45A0-8B33-FCDC71BA2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6F7D2E4-F99F-4401-A258-03F1C55FF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14F92A-5EAC-43DC-B8CB-68F742B19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CC7BBB-6D4A-4E05-8721-507D7BBAA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78527EC-D098-40C8-BC72-F9925794A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671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8C9888-AD2A-4F7F-99E3-7DB27A240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2C35D5A-2A4C-4C54-B79C-DCB735E472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9D2014D-C27D-4CC4-8A5C-4026656B88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54E96E-82DB-4313-BB91-F76622D93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9FE276-6528-4436-87CC-75605DBA4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6F7E35-BBB9-46E2-BDBA-7B37650AB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39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6A90DFE-7E13-4BA0-A977-2D933722D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3E114E-B564-4E6D-84D8-642B5256E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BAE822-E77B-40AC-9213-37BB8B4E7A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4043C-ECB8-4456-8752-C4E7E89FB76C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022908-04A2-4FB9-AA95-8F261DC7D2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21A72B-0A63-44CB-9BB0-0908C8930B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984E5-F3BC-4AFE-8B02-F45FD79AD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716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9B1CF67-8D5A-409A-8CC0-BD762BF30474}"/>
              </a:ext>
            </a:extLst>
          </p:cNvPr>
          <p:cNvSpPr/>
          <p:nvPr/>
        </p:nvSpPr>
        <p:spPr>
          <a:xfrm>
            <a:off x="1051189" y="1855508"/>
            <a:ext cx="10089622" cy="24340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LA solution</a:t>
            </a:r>
          </a:p>
          <a:p>
            <a:pPr algn="ctr">
              <a:lnSpc>
                <a:spcPct val="150000"/>
              </a:lnSpc>
            </a:pPr>
            <a:r>
              <a:rPr lang="en-US" altLang="zh-CN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----STEM curriculum design learning and practice tools</a:t>
            </a:r>
          </a:p>
          <a:p>
            <a:pPr algn="ctr">
              <a:lnSpc>
                <a:spcPct val="150000"/>
              </a:lnSpc>
            </a:pPr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（</a:t>
            </a:r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STEM</a:t>
            </a:r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课程设计学习与操练工具）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2E254E-7F21-46DE-905C-7FF9BE6890C9}"/>
              </a:ext>
            </a:extLst>
          </p:cNvPr>
          <p:cNvSpPr txBox="1"/>
          <p:nvPr/>
        </p:nvSpPr>
        <p:spPr>
          <a:xfrm>
            <a:off x="3536372" y="5270561"/>
            <a:ext cx="8655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Group4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：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Yu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Xiaoxue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Li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Jiaxuan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Yu Qing, Liu Yunmeng, Zhou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Yumeng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353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 1">
            <a:extLst>
              <a:ext uri="{FF2B5EF4-FFF2-40B4-BE49-F238E27FC236}">
                <a16:creationId xmlns:a16="http://schemas.microsoft.com/office/drawing/2014/main" id="{44E217C0-432A-4E3E-BFEE-24C0FDF46750}"/>
              </a:ext>
            </a:extLst>
          </p:cNvPr>
          <p:cNvSpPr txBox="1">
            <a:spLocks/>
          </p:cNvSpPr>
          <p:nvPr/>
        </p:nvSpPr>
        <p:spPr>
          <a:xfrm>
            <a:off x="241326" y="119230"/>
            <a:ext cx="6119717" cy="631898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experience-through platform function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表格 3">
            <a:extLst>
              <a:ext uri="{FF2B5EF4-FFF2-40B4-BE49-F238E27FC236}">
                <a16:creationId xmlns:a16="http://schemas.microsoft.com/office/drawing/2014/main" id="{AC442700-5069-49E8-8AED-7BDECEF3D2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537344"/>
              </p:ext>
            </p:extLst>
          </p:nvPr>
        </p:nvGraphicFramePr>
        <p:xfrm>
          <a:off x="651798" y="600154"/>
          <a:ext cx="10888403" cy="571732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763645">
                  <a:extLst>
                    <a:ext uri="{9D8B030D-6E8A-4147-A177-3AD203B41FA5}">
                      <a16:colId xmlns:a16="http://schemas.microsoft.com/office/drawing/2014/main" val="965293453"/>
                    </a:ext>
                  </a:extLst>
                </a:gridCol>
                <a:gridCol w="4740731">
                  <a:extLst>
                    <a:ext uri="{9D8B030D-6E8A-4147-A177-3AD203B41FA5}">
                      <a16:colId xmlns:a16="http://schemas.microsoft.com/office/drawing/2014/main" val="1891657328"/>
                    </a:ext>
                  </a:extLst>
                </a:gridCol>
                <a:gridCol w="4384027">
                  <a:extLst>
                    <a:ext uri="{9D8B030D-6E8A-4147-A177-3AD203B41FA5}">
                      <a16:colId xmlns:a16="http://schemas.microsoft.com/office/drawing/2014/main" val="4020277725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Function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Content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Learning experience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1692420"/>
                  </a:ext>
                </a:extLst>
              </a:tr>
              <a:tr h="97446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Tutorial</a:t>
                      </a:r>
                      <a:r>
                        <a:rPr lang="zh-CN" altLang="en-US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（教程）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theories, frameworks, principles and methods for designing stem courses</a:t>
                      </a:r>
                      <a:endParaRPr lang="zh-CN" altLang="en-US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have a general understanding of how to design stem courses and achieve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self-directed learning</a:t>
                      </a:r>
                      <a:endParaRPr lang="zh-CN" altLang="en-US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9868451"/>
                  </a:ext>
                </a:extLst>
              </a:tr>
              <a:tr h="1152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Design</a:t>
                      </a:r>
                    </a:p>
                    <a:p>
                      <a:pPr algn="ctr"/>
                      <a:r>
                        <a:rPr lang="zh-CN" altLang="en-US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（动手设计）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US" altLang="zh-CN" sz="1800" b="0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form to fill in the teaching plan of stem courses, which can be downloaded and shared </a:t>
                      </a:r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the team or individual</a:t>
                      </a:r>
                      <a:endParaRPr lang="zh-CN" altLang="en-US" sz="1800" b="0" baseline="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realize collaborative learning and stimulate learning motivation</a:t>
                      </a:r>
                      <a:endParaRPr lang="zh-CN" altLang="en-US" sz="1800" b="0" baseline="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57873498"/>
                  </a:ext>
                </a:extLst>
              </a:tr>
              <a:tr h="66692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Case</a:t>
                      </a:r>
                      <a:r>
                        <a:rPr lang="zh-CN" altLang="en-US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（案例库）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US" altLang="zh-CN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demonstrate excellent stem cases for learners' reference and communication</a:t>
                      </a:r>
                      <a:endParaRPr lang="zh-CN" altLang="en-US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enrich learners' cognition of stem courses, and inspire new ideas</a:t>
                      </a:r>
                      <a:endParaRPr lang="zh-CN" altLang="en-US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992320"/>
                  </a:ext>
                </a:extLst>
              </a:tr>
              <a:tr h="114657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Discussion</a:t>
                      </a:r>
                    </a:p>
                    <a:p>
                      <a:pPr algn="ctr"/>
                      <a:r>
                        <a:rPr lang="zh-CN" altLang="en-US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（论坛）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US" altLang="zh-CN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instant and effective reply communication on the interaction between learners &amp; the interaction between learners and experts</a:t>
                      </a:r>
                      <a:endParaRPr lang="zh-CN" altLang="en-US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US" altLang="zh-CN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can help learners 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solve problems, eliminate loneliness and stimulate learning motivation</a:t>
                      </a:r>
                      <a:endParaRPr lang="zh-CN" altLang="en-US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45392826"/>
                  </a:ext>
                </a:extLst>
              </a:tr>
              <a:tr h="118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Personal center</a:t>
                      </a:r>
                    </a:p>
                    <a:p>
                      <a:pPr algn="ctr"/>
                      <a:r>
                        <a:rPr lang="zh-CN" altLang="en-US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（个人中心）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US" altLang="zh-CN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demonstrate 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personal design, interaction and evaluation</a:t>
                      </a:r>
                      <a:r>
                        <a:rPr lang="en-US" altLang="zh-CN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including your own work, thumb up, sharing and comments,</a:t>
                      </a:r>
                      <a:endParaRPr lang="zh-CN" altLang="en-US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US" altLang="zh-CN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create a personal space for the learning community, and 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enhance self-efficacy</a:t>
                      </a:r>
                      <a:endParaRPr lang="zh-CN" altLang="en-US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508869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9210C124-1CBA-43D9-A23D-BF71EE35E334}"/>
              </a:ext>
            </a:extLst>
          </p:cNvPr>
          <p:cNvSpPr txBox="1"/>
          <p:nvPr/>
        </p:nvSpPr>
        <p:spPr>
          <a:xfrm>
            <a:off x="989495" y="6500191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0B7BC01-373C-4D37-BBA3-C6503CBD1D88}"/>
              </a:ext>
            </a:extLst>
          </p:cNvPr>
          <p:cNvSpPr txBox="1"/>
          <p:nvPr/>
        </p:nvSpPr>
        <p:spPr>
          <a:xfrm>
            <a:off x="651798" y="6430993"/>
            <a:ext cx="80970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+mn-ea"/>
              </a:rPr>
              <a:t>江毓君</a:t>
            </a:r>
            <a:r>
              <a:rPr lang="en-US" altLang="zh-CN" sz="1400" dirty="0">
                <a:latin typeface="+mn-ea"/>
              </a:rPr>
              <a:t>,</a:t>
            </a:r>
            <a:r>
              <a:rPr lang="zh-CN" altLang="en-US" sz="1400" dirty="0">
                <a:latin typeface="+mn-ea"/>
              </a:rPr>
              <a:t>白雪梅</a:t>
            </a:r>
            <a:r>
              <a:rPr lang="en-US" altLang="zh-CN" sz="1400" dirty="0">
                <a:latin typeface="+mn-ea"/>
              </a:rPr>
              <a:t>,</a:t>
            </a:r>
            <a:r>
              <a:rPr lang="zh-CN" altLang="en-US" sz="1400" dirty="0">
                <a:latin typeface="+mn-ea"/>
              </a:rPr>
              <a:t>伍文臣</a:t>
            </a:r>
            <a:r>
              <a:rPr lang="en-US" altLang="zh-CN" sz="1400" dirty="0">
                <a:latin typeface="+mn-ea"/>
              </a:rPr>
              <a:t>,</a:t>
            </a:r>
            <a:r>
              <a:rPr lang="zh-CN" altLang="en-US" sz="1400" dirty="0">
                <a:latin typeface="+mn-ea"/>
              </a:rPr>
              <a:t>罗晓娟</a:t>
            </a:r>
            <a:r>
              <a:rPr lang="en-US" altLang="zh-CN" sz="1400" dirty="0">
                <a:latin typeface="+mn-ea"/>
              </a:rPr>
              <a:t>.</a:t>
            </a:r>
            <a:r>
              <a:rPr lang="zh-CN" altLang="en-US" sz="1400" dirty="0">
                <a:latin typeface="+mn-ea"/>
              </a:rPr>
              <a:t>在线学习体验影响因素结构关系探析</a:t>
            </a:r>
            <a:r>
              <a:rPr lang="en-US" altLang="zh-CN" sz="1400" dirty="0">
                <a:latin typeface="+mn-ea"/>
              </a:rPr>
              <a:t>[J].</a:t>
            </a:r>
            <a:r>
              <a:rPr lang="zh-CN" altLang="en-US" sz="1400" dirty="0">
                <a:latin typeface="+mn-ea"/>
              </a:rPr>
              <a:t>现代远距离教育</a:t>
            </a:r>
            <a:r>
              <a:rPr lang="en-US" altLang="zh-CN" sz="1400" dirty="0">
                <a:latin typeface="+mn-ea"/>
              </a:rPr>
              <a:t>,2019(01):27-36.</a:t>
            </a:r>
            <a:endParaRPr lang="zh-CN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22745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8DB26F61-9CEA-4E2D-8AA7-D92BD84DB002}"/>
              </a:ext>
            </a:extLst>
          </p:cNvPr>
          <p:cNvGrpSpPr/>
          <p:nvPr/>
        </p:nvGrpSpPr>
        <p:grpSpPr>
          <a:xfrm>
            <a:off x="3383080" y="1365505"/>
            <a:ext cx="5425839" cy="4126989"/>
            <a:chOff x="3629122" y="1910993"/>
            <a:chExt cx="5425839" cy="4126989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1B2A08E7-E3DA-4C39-84C0-72C654EF9460}"/>
                </a:ext>
              </a:extLst>
            </p:cNvPr>
            <p:cNvGrpSpPr/>
            <p:nvPr/>
          </p:nvGrpSpPr>
          <p:grpSpPr>
            <a:xfrm>
              <a:off x="3629122" y="1910993"/>
              <a:ext cx="5425839" cy="4126989"/>
              <a:chOff x="3629122" y="2424701"/>
              <a:chExt cx="5425839" cy="4126989"/>
            </a:xfrm>
          </p:grpSpPr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DF4479E8-8E82-482B-9F91-95886813FC8A}"/>
                  </a:ext>
                </a:extLst>
              </p:cNvPr>
              <p:cNvSpPr txBox="1"/>
              <p:nvPr/>
            </p:nvSpPr>
            <p:spPr>
              <a:xfrm>
                <a:off x="4411191" y="6213136"/>
                <a:ext cx="336961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Framework of learning analytics</a:t>
                </a:r>
                <a:endParaRPr lang="zh-CN" altLang="en-US" sz="16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78454DA0-B5A1-40EA-9B6A-8FDA5B8222B2}"/>
                  </a:ext>
                </a:extLst>
              </p:cNvPr>
              <p:cNvGrpSpPr/>
              <p:nvPr/>
            </p:nvGrpSpPr>
            <p:grpSpPr>
              <a:xfrm>
                <a:off x="3629122" y="2424701"/>
                <a:ext cx="1972639" cy="1171254"/>
                <a:chOff x="3893904" y="2424701"/>
                <a:chExt cx="1972639" cy="1171254"/>
              </a:xfrm>
            </p:grpSpPr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451A8FCE-E244-4C68-BB09-5B5F773E1F8E}"/>
                    </a:ext>
                  </a:extLst>
                </p:cNvPr>
                <p:cNvSpPr/>
                <p:nvPr/>
              </p:nvSpPr>
              <p:spPr>
                <a:xfrm>
                  <a:off x="3893904" y="2424701"/>
                  <a:ext cx="1972639" cy="1171254"/>
                </a:xfrm>
                <a:prstGeom prst="ellipse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矩形 15">
                  <a:extLst>
                    <a:ext uri="{FF2B5EF4-FFF2-40B4-BE49-F238E27FC236}">
                      <a16:creationId xmlns:a16="http://schemas.microsoft.com/office/drawing/2014/main" id="{4EA6EFC5-4BCD-448F-BB2A-B9A7510912C7}"/>
                    </a:ext>
                  </a:extLst>
                </p:cNvPr>
                <p:cNvSpPr/>
                <p:nvPr/>
              </p:nvSpPr>
              <p:spPr>
                <a:xfrm>
                  <a:off x="3994877" y="2692299"/>
                  <a:ext cx="1760417" cy="64633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dirty="0"/>
                    <a:t>Online learning </a:t>
                  </a:r>
                </a:p>
                <a:p>
                  <a:pPr algn="ctr"/>
                  <a:r>
                    <a:rPr lang="en-US" altLang="zh-CN" dirty="0"/>
                    <a:t>behavior</a:t>
                  </a:r>
                  <a:endParaRPr lang="zh-CN" altLang="en-US" dirty="0"/>
                </a:p>
              </p:txBody>
            </p:sp>
          </p:grpSp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95CEE8DC-7175-45F2-835B-C095BF62C7D0}"/>
                  </a:ext>
                </a:extLst>
              </p:cNvPr>
              <p:cNvGrpSpPr/>
              <p:nvPr/>
            </p:nvGrpSpPr>
            <p:grpSpPr>
              <a:xfrm>
                <a:off x="6542356" y="2488267"/>
                <a:ext cx="2512605" cy="1004299"/>
                <a:chOff x="3882333" y="2498834"/>
                <a:chExt cx="2222082" cy="1171254"/>
              </a:xfrm>
            </p:grpSpPr>
            <p:sp>
              <p:nvSpPr>
                <p:cNvPr id="19" name="椭圆 18">
                  <a:extLst>
                    <a:ext uri="{FF2B5EF4-FFF2-40B4-BE49-F238E27FC236}">
                      <a16:creationId xmlns:a16="http://schemas.microsoft.com/office/drawing/2014/main" id="{9F817EA6-718C-428D-BF68-528B4E63F3AB}"/>
                    </a:ext>
                  </a:extLst>
                </p:cNvPr>
                <p:cNvSpPr/>
                <p:nvPr/>
              </p:nvSpPr>
              <p:spPr>
                <a:xfrm>
                  <a:off x="3924681" y="2498834"/>
                  <a:ext cx="1972639" cy="1171254"/>
                </a:xfrm>
                <a:prstGeom prst="ellipse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id="{6724260B-4AEC-48B7-AF3E-238FC0FEDDE6}"/>
                    </a:ext>
                  </a:extLst>
                </p:cNvPr>
                <p:cNvSpPr/>
                <p:nvPr/>
              </p:nvSpPr>
              <p:spPr>
                <a:xfrm>
                  <a:off x="3882333" y="2753497"/>
                  <a:ext cx="2222082" cy="646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dirty="0"/>
                    <a:t>Path of instructional </a:t>
                  </a:r>
                </a:p>
                <a:p>
                  <a:pPr algn="ctr"/>
                  <a:r>
                    <a:rPr lang="en-US" altLang="zh-CN" dirty="0"/>
                    <a:t>design</a:t>
                  </a:r>
                  <a:endParaRPr lang="zh-CN" altLang="en-US" dirty="0"/>
                </a:p>
              </p:txBody>
            </p:sp>
          </p:grp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9A6F74CB-0A57-4017-A110-FEBE0687B00C}"/>
                  </a:ext>
                </a:extLst>
              </p:cNvPr>
              <p:cNvGrpSpPr/>
              <p:nvPr/>
            </p:nvGrpSpPr>
            <p:grpSpPr>
              <a:xfrm>
                <a:off x="5250401" y="4559644"/>
                <a:ext cx="1972639" cy="1171254"/>
                <a:chOff x="4115106" y="2466445"/>
                <a:chExt cx="1972639" cy="1171254"/>
              </a:xfrm>
            </p:grpSpPr>
            <p:sp>
              <p:nvSpPr>
                <p:cNvPr id="22" name="椭圆 21">
                  <a:extLst>
                    <a:ext uri="{FF2B5EF4-FFF2-40B4-BE49-F238E27FC236}">
                      <a16:creationId xmlns:a16="http://schemas.microsoft.com/office/drawing/2014/main" id="{6AA106F2-EDE0-4745-B82A-652D44025FB0}"/>
                    </a:ext>
                  </a:extLst>
                </p:cNvPr>
                <p:cNvSpPr/>
                <p:nvPr/>
              </p:nvSpPr>
              <p:spPr>
                <a:xfrm>
                  <a:off x="4115106" y="2466445"/>
                  <a:ext cx="1972639" cy="1171254"/>
                </a:xfrm>
                <a:prstGeom prst="ellipse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" name="矩形 22">
                  <a:extLst>
                    <a:ext uri="{FF2B5EF4-FFF2-40B4-BE49-F238E27FC236}">
                      <a16:creationId xmlns:a16="http://schemas.microsoft.com/office/drawing/2014/main" id="{63F3B6EA-EF12-4BB7-B58A-21E4505FB42C}"/>
                    </a:ext>
                  </a:extLst>
                </p:cNvPr>
                <p:cNvSpPr/>
                <p:nvPr/>
              </p:nvSpPr>
              <p:spPr>
                <a:xfrm>
                  <a:off x="4341441" y="2794747"/>
                  <a:ext cx="1519967" cy="64633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dirty="0"/>
                    <a:t>STEM course </a:t>
                  </a:r>
                </a:p>
                <a:p>
                  <a:pPr algn="ctr"/>
                  <a:r>
                    <a:rPr lang="en-US" altLang="zh-CN" dirty="0"/>
                    <a:t>designed</a:t>
                  </a:r>
                  <a:endParaRPr lang="zh-CN" altLang="en-US" dirty="0"/>
                </a:p>
              </p:txBody>
            </p:sp>
          </p:grpSp>
        </p:grp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6E26F8BD-0232-4284-B0E9-F0A6E18146BC}"/>
                </a:ext>
              </a:extLst>
            </p:cNvPr>
            <p:cNvCxnSpPr>
              <a:cxnSpLocks/>
              <a:stCxn id="15" idx="4"/>
            </p:cNvCxnSpPr>
            <p:nvPr/>
          </p:nvCxnSpPr>
          <p:spPr>
            <a:xfrm>
              <a:off x="4615442" y="3082247"/>
              <a:ext cx="861294" cy="122464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2E1B9A96-16D0-44E0-AD2F-40DEB6DF0EAC}"/>
                </a:ext>
              </a:extLst>
            </p:cNvPr>
            <p:cNvCxnSpPr>
              <a:cxnSpLocks/>
              <a:stCxn id="19" idx="4"/>
              <a:endCxn id="22" idx="7"/>
            </p:cNvCxnSpPr>
            <p:nvPr/>
          </p:nvCxnSpPr>
          <p:spPr>
            <a:xfrm flipH="1">
              <a:off x="6934154" y="2978858"/>
              <a:ext cx="771362" cy="1238604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E07184A4-E575-4FB6-ABF0-7AFE968487FE}"/>
                </a:ext>
              </a:extLst>
            </p:cNvPr>
            <p:cNvCxnSpPr>
              <a:cxnSpLocks/>
              <a:stCxn id="15" idx="6"/>
              <a:endCxn id="19" idx="2"/>
            </p:cNvCxnSpPr>
            <p:nvPr/>
          </p:nvCxnSpPr>
          <p:spPr>
            <a:xfrm flipV="1">
              <a:off x="5601761" y="2476709"/>
              <a:ext cx="988480" cy="1991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标题 1">
            <a:extLst>
              <a:ext uri="{FF2B5EF4-FFF2-40B4-BE49-F238E27FC236}">
                <a16:creationId xmlns:a16="http://schemas.microsoft.com/office/drawing/2014/main" id="{44E217C0-432A-4E3E-BFEE-24C0FDF46750}"/>
              </a:ext>
            </a:extLst>
          </p:cNvPr>
          <p:cNvSpPr txBox="1">
            <a:spLocks/>
          </p:cNvSpPr>
          <p:nvPr/>
        </p:nvSpPr>
        <p:spPr>
          <a:xfrm>
            <a:off x="300961" y="263702"/>
            <a:ext cx="4998792" cy="6318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analytics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281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81093493-6EA1-43D6-A031-37725002FACE}"/>
              </a:ext>
            </a:extLst>
          </p:cNvPr>
          <p:cNvSpPr/>
          <p:nvPr/>
        </p:nvSpPr>
        <p:spPr>
          <a:xfrm>
            <a:off x="3484652" y="1803286"/>
            <a:ext cx="4962418" cy="309252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8AEDCD0-B755-47FE-AE28-73494C72A546}"/>
              </a:ext>
            </a:extLst>
          </p:cNvPr>
          <p:cNvGrpSpPr/>
          <p:nvPr/>
        </p:nvGrpSpPr>
        <p:grpSpPr>
          <a:xfrm>
            <a:off x="1738044" y="555400"/>
            <a:ext cx="8715911" cy="5479533"/>
            <a:chOff x="1719208" y="200785"/>
            <a:chExt cx="8715911" cy="5479533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887F3639-BA3E-4351-A118-4D75AC7E16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264" t="17898"/>
            <a:stretch/>
          </p:blipFill>
          <p:spPr>
            <a:xfrm>
              <a:off x="1756881" y="484089"/>
              <a:ext cx="8380288" cy="5196229"/>
            </a:xfrm>
            <a:prstGeom prst="rect">
              <a:avLst/>
            </a:prstGeom>
          </p:spPr>
        </p:pic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A831D2FE-CABD-480C-AEAC-6F7BFB1DF037}"/>
                </a:ext>
              </a:extLst>
            </p:cNvPr>
            <p:cNvSpPr/>
            <p:nvPr/>
          </p:nvSpPr>
          <p:spPr>
            <a:xfrm>
              <a:off x="1719208" y="200785"/>
              <a:ext cx="8715911" cy="5431654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4C054680-4F66-434C-BF0D-1CC87857AC68}"/>
                </a:ext>
              </a:extLst>
            </p:cNvPr>
            <p:cNvSpPr txBox="1"/>
            <p:nvPr/>
          </p:nvSpPr>
          <p:spPr>
            <a:xfrm>
              <a:off x="3143893" y="1273996"/>
              <a:ext cx="1797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Online learning behavior</a:t>
              </a:r>
              <a:endParaRPr lang="zh-CN" alt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90685B5-D04E-4859-B250-EBED046815EB}"/>
                </a:ext>
              </a:extLst>
            </p:cNvPr>
            <p:cNvSpPr txBox="1"/>
            <p:nvPr/>
          </p:nvSpPr>
          <p:spPr>
            <a:xfrm>
              <a:off x="7301503" y="1156284"/>
              <a:ext cx="1797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Online learning space</a:t>
              </a:r>
              <a:endParaRPr lang="zh-CN" alt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标题 1">
            <a:extLst>
              <a:ext uri="{FF2B5EF4-FFF2-40B4-BE49-F238E27FC236}">
                <a16:creationId xmlns:a16="http://schemas.microsoft.com/office/drawing/2014/main" id="{43227E96-BB5D-4397-BFFB-14835FD88470}"/>
              </a:ext>
            </a:extLst>
          </p:cNvPr>
          <p:cNvSpPr txBox="1">
            <a:spLocks/>
          </p:cNvSpPr>
          <p:nvPr/>
        </p:nvSpPr>
        <p:spPr>
          <a:xfrm>
            <a:off x="4648642" y="6154210"/>
            <a:ext cx="4998792" cy="6318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 of online learning space</a:t>
            </a:r>
            <a:endParaRPr lang="zh-C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5348532-7651-49A3-85BD-53BBCF504030}"/>
              </a:ext>
            </a:extLst>
          </p:cNvPr>
          <p:cNvSpPr txBox="1"/>
          <p:nvPr/>
        </p:nvSpPr>
        <p:spPr>
          <a:xfrm>
            <a:off x="6798067" y="4895807"/>
            <a:ext cx="1797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path</a:t>
            </a:r>
            <a:endParaRPr lang="zh-CN" altLang="en-US" sz="16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3CFBDC35-CAAA-4A62-BFE7-486E1178FCA0}"/>
              </a:ext>
            </a:extLst>
          </p:cNvPr>
          <p:cNvSpPr txBox="1">
            <a:spLocks/>
          </p:cNvSpPr>
          <p:nvPr/>
        </p:nvSpPr>
        <p:spPr>
          <a:xfrm>
            <a:off x="300961" y="263702"/>
            <a:ext cx="4998792" cy="6318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online learning behavior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276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AFC8B47-7248-4ECE-A66A-AC4626D89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364" y="633643"/>
            <a:ext cx="8725784" cy="5768551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76AAC2A-9CE6-443C-A79D-D7AC78761005}"/>
              </a:ext>
            </a:extLst>
          </p:cNvPr>
          <p:cNvSpPr/>
          <p:nvPr/>
        </p:nvSpPr>
        <p:spPr>
          <a:xfrm>
            <a:off x="1549385" y="6402195"/>
            <a:ext cx="9967945" cy="318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/>
              <a:t>吴林静</a:t>
            </a:r>
            <a:r>
              <a:rPr lang="en-US" altLang="zh-CN" sz="1400" dirty="0"/>
              <a:t>,</a:t>
            </a:r>
            <a:r>
              <a:rPr lang="zh-CN" altLang="en-US" sz="1400" dirty="0"/>
              <a:t>劳传媛</a:t>
            </a:r>
            <a:r>
              <a:rPr lang="en-US" altLang="zh-CN" sz="1400" dirty="0"/>
              <a:t>,</a:t>
            </a:r>
            <a:r>
              <a:rPr lang="zh-CN" altLang="en-US" sz="1400" dirty="0"/>
              <a:t>刘清堂</a:t>
            </a:r>
            <a:r>
              <a:rPr lang="en-US" altLang="zh-CN" sz="1400" dirty="0"/>
              <a:t>,</a:t>
            </a:r>
            <a:r>
              <a:rPr lang="zh-CN" altLang="en-US" sz="1400" dirty="0"/>
              <a:t>程云</a:t>
            </a:r>
            <a:r>
              <a:rPr lang="en-US" altLang="zh-CN" sz="1400" dirty="0"/>
              <a:t>,</a:t>
            </a:r>
            <a:r>
              <a:rPr lang="zh-CN" altLang="en-US" sz="1400" dirty="0"/>
              <a:t>毛刚</a:t>
            </a:r>
            <a:r>
              <a:rPr lang="en-US" altLang="zh-CN" sz="1400" dirty="0"/>
              <a:t>.</a:t>
            </a:r>
            <a:r>
              <a:rPr lang="zh-CN" altLang="en-US" sz="1400" dirty="0"/>
              <a:t>网络学习空间中的在线学习行为分析模型及应用研究</a:t>
            </a:r>
            <a:r>
              <a:rPr lang="en-US" altLang="zh-CN" sz="1400" dirty="0"/>
              <a:t>[J].</a:t>
            </a:r>
            <a:r>
              <a:rPr lang="zh-CN" altLang="en-US" sz="1400" dirty="0"/>
              <a:t>现代教育技术</a:t>
            </a:r>
            <a:r>
              <a:rPr lang="en-US" altLang="zh-CN" sz="1400" dirty="0"/>
              <a:t>,2018,28(06):46-53.</a:t>
            </a:r>
            <a:endParaRPr lang="zh-CN" altLang="en-US" sz="1400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73D31D7-E637-42D9-BC9A-12418B98FEB1}"/>
              </a:ext>
            </a:extLst>
          </p:cNvPr>
          <p:cNvSpPr txBox="1">
            <a:spLocks/>
          </p:cNvSpPr>
          <p:nvPr/>
        </p:nvSpPr>
        <p:spPr>
          <a:xfrm>
            <a:off x="300961" y="139857"/>
            <a:ext cx="4998792" cy="6318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online learning behavior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4562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F70D09EB-9EDE-4BB4-98E3-42A374B10CFC}"/>
              </a:ext>
            </a:extLst>
          </p:cNvPr>
          <p:cNvSpPr txBox="1">
            <a:spLocks/>
          </p:cNvSpPr>
          <p:nvPr/>
        </p:nvSpPr>
        <p:spPr>
          <a:xfrm>
            <a:off x="4865140" y="6019178"/>
            <a:ext cx="3960044" cy="56812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of learning analytics</a:t>
            </a:r>
            <a:endParaRPr lang="zh-C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9AA85E5E-A461-482F-B7A2-30BBEF77E070}"/>
              </a:ext>
            </a:extLst>
          </p:cNvPr>
          <p:cNvGrpSpPr/>
          <p:nvPr/>
        </p:nvGrpSpPr>
        <p:grpSpPr>
          <a:xfrm>
            <a:off x="1385009" y="1297536"/>
            <a:ext cx="9783487" cy="4262927"/>
            <a:chOff x="1204256" y="1504426"/>
            <a:chExt cx="9783487" cy="4262927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2646169C-37B6-4A65-B86E-A2F0B306E7C6}"/>
                </a:ext>
              </a:extLst>
            </p:cNvPr>
            <p:cNvSpPr txBox="1"/>
            <p:nvPr/>
          </p:nvSpPr>
          <p:spPr>
            <a:xfrm>
              <a:off x="1590262" y="1524001"/>
              <a:ext cx="10734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method</a:t>
              </a:r>
              <a:endParaRPr lang="zh-CN" altLang="en-US" b="1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C77657-3F1E-484A-BFA4-BD66A4A65B4E}"/>
                </a:ext>
              </a:extLst>
            </p:cNvPr>
            <p:cNvSpPr txBox="1"/>
            <p:nvPr/>
          </p:nvSpPr>
          <p:spPr>
            <a:xfrm>
              <a:off x="4224810" y="1504426"/>
              <a:ext cx="10734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result</a:t>
              </a:r>
              <a:endParaRPr lang="zh-CN" altLang="en-US" b="1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46989E71-A7C3-4A5C-AEF1-EE7E8C3D8421}"/>
                </a:ext>
              </a:extLst>
            </p:cNvPr>
            <p:cNvSpPr txBox="1"/>
            <p:nvPr/>
          </p:nvSpPr>
          <p:spPr>
            <a:xfrm>
              <a:off x="6643370" y="1523883"/>
              <a:ext cx="1630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stakeholder</a:t>
              </a:r>
              <a:endParaRPr lang="zh-CN" altLang="en-US" b="1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00320323-B249-4E0C-9F4E-454B1623B1F0}"/>
                </a:ext>
              </a:extLst>
            </p:cNvPr>
            <p:cNvSpPr txBox="1"/>
            <p:nvPr/>
          </p:nvSpPr>
          <p:spPr>
            <a:xfrm>
              <a:off x="9528312" y="1523883"/>
              <a:ext cx="10734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purpose</a:t>
              </a:r>
              <a:endParaRPr lang="zh-CN" altLang="en-US" b="1" dirty="0"/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F2291CB9-5557-46C4-B589-C1BC8709247E}"/>
                </a:ext>
              </a:extLst>
            </p:cNvPr>
            <p:cNvSpPr/>
            <p:nvPr/>
          </p:nvSpPr>
          <p:spPr>
            <a:xfrm>
              <a:off x="1205948" y="2398643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Correlation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50E2C0D8-2F5C-4D48-96A7-CA5024DD33EE}"/>
                </a:ext>
              </a:extLst>
            </p:cNvPr>
            <p:cNvSpPr/>
            <p:nvPr/>
          </p:nvSpPr>
          <p:spPr>
            <a:xfrm>
              <a:off x="1204257" y="3680333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Classify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CF1BCB6D-149E-4160-8BAE-3ADF1BF46F3A}"/>
                </a:ext>
              </a:extLst>
            </p:cNvPr>
            <p:cNvSpPr/>
            <p:nvPr/>
          </p:nvSpPr>
          <p:spPr>
            <a:xfrm>
              <a:off x="1204256" y="5051735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Cluster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19F4D7C-25F1-41C1-ADBC-BF7BBC541B53}"/>
                </a:ext>
              </a:extLst>
            </p:cNvPr>
            <p:cNvSpPr/>
            <p:nvPr/>
          </p:nvSpPr>
          <p:spPr>
            <a:xfrm>
              <a:off x="3809744" y="3650416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Prediction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19CBB13-B5B9-4252-967F-A620C5B33A7B}"/>
                </a:ext>
              </a:extLst>
            </p:cNvPr>
            <p:cNvSpPr/>
            <p:nvPr/>
          </p:nvSpPr>
          <p:spPr>
            <a:xfrm>
              <a:off x="3802638" y="5009640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Mode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19F425DE-7859-46C5-9BB4-F4A0797AF82B}"/>
                </a:ext>
              </a:extLst>
            </p:cNvPr>
            <p:cNvSpPr/>
            <p:nvPr/>
          </p:nvSpPr>
          <p:spPr>
            <a:xfrm>
              <a:off x="3762979" y="2366040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Identify core indicators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081F5FC-6900-4E34-8174-5819A42088AD}"/>
                </a:ext>
              </a:extLst>
            </p:cNvPr>
            <p:cNvSpPr/>
            <p:nvPr/>
          </p:nvSpPr>
          <p:spPr>
            <a:xfrm>
              <a:off x="9238455" y="5051735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Self-correction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8DDC995A-2897-4556-8EAA-CB7D33C56B42}"/>
                </a:ext>
              </a:extLst>
            </p:cNvPr>
            <p:cNvSpPr/>
            <p:nvPr/>
          </p:nvSpPr>
          <p:spPr>
            <a:xfrm>
              <a:off x="6524100" y="3679540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Teacher 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AB5D79BF-E0E7-4FDB-A504-E1D4BBFA88D6}"/>
                </a:ext>
              </a:extLst>
            </p:cNvPr>
            <p:cNvSpPr/>
            <p:nvPr/>
          </p:nvSpPr>
          <p:spPr>
            <a:xfrm>
              <a:off x="6524099" y="5051735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Learner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FD4E147-51C4-40FA-8A1B-509EA6EC0774}"/>
                </a:ext>
              </a:extLst>
            </p:cNvPr>
            <p:cNvSpPr/>
            <p:nvPr/>
          </p:nvSpPr>
          <p:spPr>
            <a:xfrm>
              <a:off x="9236765" y="2336828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Policy making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19F4D7C-25F1-41C1-ADBC-BF7BBC541B53}"/>
                </a:ext>
              </a:extLst>
            </p:cNvPr>
            <p:cNvSpPr/>
            <p:nvPr/>
          </p:nvSpPr>
          <p:spPr>
            <a:xfrm>
              <a:off x="9238456" y="3653764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Teaching intervention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419F4D7C-25F1-41C1-ADBC-BF7BBC541B53}"/>
                </a:ext>
              </a:extLst>
            </p:cNvPr>
            <p:cNvSpPr/>
            <p:nvPr/>
          </p:nvSpPr>
          <p:spPr>
            <a:xfrm>
              <a:off x="6524101" y="2341610"/>
              <a:ext cx="1749287" cy="715618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Manager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C1207F35-DC5B-42A5-B66C-CF20B9A3EF6B}"/>
                </a:ext>
              </a:extLst>
            </p:cNvPr>
            <p:cNvCxnSpPr>
              <a:cxnSpLocks/>
              <a:stCxn id="3" idx="3"/>
              <a:endCxn id="15" idx="1"/>
            </p:cNvCxnSpPr>
            <p:nvPr/>
          </p:nvCxnSpPr>
          <p:spPr>
            <a:xfrm flipV="1">
              <a:off x="2955235" y="2723849"/>
              <a:ext cx="807744" cy="32603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FCBA5E7E-668D-4FCE-972E-E8A4A8294C0C}"/>
                </a:ext>
              </a:extLst>
            </p:cNvPr>
            <p:cNvCxnSpPr>
              <a:cxnSpLocks/>
              <a:stCxn id="11" idx="3"/>
              <a:endCxn id="13" idx="1"/>
            </p:cNvCxnSpPr>
            <p:nvPr/>
          </p:nvCxnSpPr>
          <p:spPr>
            <a:xfrm flipV="1">
              <a:off x="2953544" y="4008225"/>
              <a:ext cx="856200" cy="29917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D420E5D8-6FDB-4804-B81B-A8B2E7878088}"/>
                </a:ext>
              </a:extLst>
            </p:cNvPr>
            <p:cNvCxnSpPr>
              <a:cxnSpLocks/>
              <a:stCxn id="12" idx="3"/>
              <a:endCxn id="14" idx="1"/>
            </p:cNvCxnSpPr>
            <p:nvPr/>
          </p:nvCxnSpPr>
          <p:spPr>
            <a:xfrm flipV="1">
              <a:off x="2953543" y="5367449"/>
              <a:ext cx="849095" cy="42095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5A6ED302-DED2-4D38-833C-493B07989B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12264" y="2732022"/>
              <a:ext cx="1011835" cy="24430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箭头连接符 35">
              <a:extLst>
                <a:ext uri="{FF2B5EF4-FFF2-40B4-BE49-F238E27FC236}">
                  <a16:creationId xmlns:a16="http://schemas.microsoft.com/office/drawing/2014/main" id="{A3C3FB12-1E4C-42C7-8C39-79CA13E5EBD0}"/>
                </a:ext>
              </a:extLst>
            </p:cNvPr>
            <p:cNvCxnSpPr>
              <a:cxnSpLocks/>
              <a:stCxn id="15" idx="3"/>
              <a:endCxn id="17" idx="1"/>
            </p:cNvCxnSpPr>
            <p:nvPr/>
          </p:nvCxnSpPr>
          <p:spPr>
            <a:xfrm>
              <a:off x="5512266" y="2723849"/>
              <a:ext cx="1011834" cy="1313500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箭头连接符 38">
              <a:extLst>
                <a:ext uri="{FF2B5EF4-FFF2-40B4-BE49-F238E27FC236}">
                  <a16:creationId xmlns:a16="http://schemas.microsoft.com/office/drawing/2014/main" id="{BDBCFD00-DB4E-4F86-BACF-ABFED20DE35F}"/>
                </a:ext>
              </a:extLst>
            </p:cNvPr>
            <p:cNvCxnSpPr>
              <a:cxnSpLocks/>
              <a:stCxn id="15" idx="3"/>
              <a:endCxn id="18" idx="1"/>
            </p:cNvCxnSpPr>
            <p:nvPr/>
          </p:nvCxnSpPr>
          <p:spPr>
            <a:xfrm>
              <a:off x="5512266" y="2723849"/>
              <a:ext cx="1011833" cy="2685695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377F08D2-AD24-45DA-8847-FC31F256885D}"/>
                </a:ext>
              </a:extLst>
            </p:cNvPr>
            <p:cNvCxnSpPr>
              <a:cxnSpLocks/>
              <a:stCxn id="13" idx="3"/>
              <a:endCxn id="21" idx="1"/>
            </p:cNvCxnSpPr>
            <p:nvPr/>
          </p:nvCxnSpPr>
          <p:spPr>
            <a:xfrm flipV="1">
              <a:off x="5559031" y="2699419"/>
              <a:ext cx="965070" cy="1308806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44">
              <a:extLst>
                <a:ext uri="{FF2B5EF4-FFF2-40B4-BE49-F238E27FC236}">
                  <a16:creationId xmlns:a16="http://schemas.microsoft.com/office/drawing/2014/main" id="{414F7DE4-B825-4477-950D-DA8A5D5DD2ED}"/>
                </a:ext>
              </a:extLst>
            </p:cNvPr>
            <p:cNvCxnSpPr>
              <a:cxnSpLocks/>
              <a:stCxn id="13" idx="3"/>
              <a:endCxn id="18" idx="1"/>
            </p:cNvCxnSpPr>
            <p:nvPr/>
          </p:nvCxnSpPr>
          <p:spPr>
            <a:xfrm>
              <a:off x="5559031" y="4008225"/>
              <a:ext cx="965068" cy="1401319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8ACB5CCE-44EC-4C08-9099-F29302D5C29B}"/>
                </a:ext>
              </a:extLst>
            </p:cNvPr>
            <p:cNvCxnSpPr>
              <a:cxnSpLocks/>
              <a:stCxn id="14" idx="3"/>
              <a:endCxn id="21" idx="1"/>
            </p:cNvCxnSpPr>
            <p:nvPr/>
          </p:nvCxnSpPr>
          <p:spPr>
            <a:xfrm flipV="1">
              <a:off x="5551925" y="2699419"/>
              <a:ext cx="972176" cy="2668030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箭头连接符 50">
              <a:extLst>
                <a:ext uri="{FF2B5EF4-FFF2-40B4-BE49-F238E27FC236}">
                  <a16:creationId xmlns:a16="http://schemas.microsoft.com/office/drawing/2014/main" id="{65A7EAED-969E-46D4-87CC-D9165ED78E11}"/>
                </a:ext>
              </a:extLst>
            </p:cNvPr>
            <p:cNvCxnSpPr>
              <a:cxnSpLocks/>
              <a:stCxn id="14" idx="3"/>
              <a:endCxn id="17" idx="1"/>
            </p:cNvCxnSpPr>
            <p:nvPr/>
          </p:nvCxnSpPr>
          <p:spPr>
            <a:xfrm flipV="1">
              <a:off x="5551925" y="4037349"/>
              <a:ext cx="972175" cy="1330100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箭头连接符 53">
              <a:extLst>
                <a:ext uri="{FF2B5EF4-FFF2-40B4-BE49-F238E27FC236}">
                  <a16:creationId xmlns:a16="http://schemas.microsoft.com/office/drawing/2014/main" id="{B38DDB66-39DF-495E-961A-AB15E6BD7545}"/>
                </a:ext>
              </a:extLst>
            </p:cNvPr>
            <p:cNvCxnSpPr>
              <a:cxnSpLocks/>
              <a:stCxn id="14" idx="3"/>
              <a:endCxn id="18" idx="1"/>
            </p:cNvCxnSpPr>
            <p:nvPr/>
          </p:nvCxnSpPr>
          <p:spPr>
            <a:xfrm>
              <a:off x="5551925" y="5367449"/>
              <a:ext cx="972174" cy="42095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箭头连接符 56">
              <a:extLst>
                <a:ext uri="{FF2B5EF4-FFF2-40B4-BE49-F238E27FC236}">
                  <a16:creationId xmlns:a16="http://schemas.microsoft.com/office/drawing/2014/main" id="{F0711126-717D-4A48-B6BB-A4A2E6345307}"/>
                </a:ext>
              </a:extLst>
            </p:cNvPr>
            <p:cNvCxnSpPr>
              <a:cxnSpLocks/>
              <a:stCxn id="21" idx="3"/>
              <a:endCxn id="19" idx="1"/>
            </p:cNvCxnSpPr>
            <p:nvPr/>
          </p:nvCxnSpPr>
          <p:spPr>
            <a:xfrm flipV="1">
              <a:off x="8273388" y="2694637"/>
              <a:ext cx="963377" cy="4782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F97067FA-66A7-43D7-9FC0-D713185CB750}"/>
                </a:ext>
              </a:extLst>
            </p:cNvPr>
            <p:cNvCxnSpPr>
              <a:cxnSpLocks/>
              <a:stCxn id="17" idx="3"/>
              <a:endCxn id="20" idx="1"/>
            </p:cNvCxnSpPr>
            <p:nvPr/>
          </p:nvCxnSpPr>
          <p:spPr>
            <a:xfrm flipV="1">
              <a:off x="8273387" y="4011573"/>
              <a:ext cx="965069" cy="25776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箭头连接符 62">
              <a:extLst>
                <a:ext uri="{FF2B5EF4-FFF2-40B4-BE49-F238E27FC236}">
                  <a16:creationId xmlns:a16="http://schemas.microsoft.com/office/drawing/2014/main" id="{E3FB910A-38F2-4A4B-893A-40EC730AAA8D}"/>
                </a:ext>
              </a:extLst>
            </p:cNvPr>
            <p:cNvCxnSpPr>
              <a:cxnSpLocks/>
              <a:stCxn id="18" idx="3"/>
              <a:endCxn id="16" idx="1"/>
            </p:cNvCxnSpPr>
            <p:nvPr/>
          </p:nvCxnSpPr>
          <p:spPr>
            <a:xfrm>
              <a:off x="8273386" y="5409544"/>
              <a:ext cx="965069" cy="0"/>
            </a:xfrm>
            <a:prstGeom prst="straightConnector1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标题 1">
            <a:extLst>
              <a:ext uri="{FF2B5EF4-FFF2-40B4-BE49-F238E27FC236}">
                <a16:creationId xmlns:a16="http://schemas.microsoft.com/office/drawing/2014/main" id="{2B98E0A8-C4FF-4834-9D0A-FF413224B158}"/>
              </a:ext>
            </a:extLst>
          </p:cNvPr>
          <p:cNvSpPr txBox="1">
            <a:spLocks/>
          </p:cNvSpPr>
          <p:nvPr/>
        </p:nvSpPr>
        <p:spPr>
          <a:xfrm>
            <a:off x="300961" y="263702"/>
            <a:ext cx="4998792" cy="6318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online learning behavior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755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标题 1">
            <a:extLst>
              <a:ext uri="{FF2B5EF4-FFF2-40B4-BE49-F238E27FC236}">
                <a16:creationId xmlns:a16="http://schemas.microsoft.com/office/drawing/2014/main" id="{38F02AA6-7B97-448A-AB3F-73FD1CAB0BC8}"/>
              </a:ext>
            </a:extLst>
          </p:cNvPr>
          <p:cNvSpPr txBox="1">
            <a:spLocks/>
          </p:cNvSpPr>
          <p:nvPr/>
        </p:nvSpPr>
        <p:spPr>
          <a:xfrm>
            <a:off x="300961" y="263702"/>
            <a:ext cx="4998792" cy="6318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path of instructional design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8" name="Group 68">
            <a:extLst>
              <a:ext uri="{FF2B5EF4-FFF2-40B4-BE49-F238E27FC236}">
                <a16:creationId xmlns:a16="http://schemas.microsoft.com/office/drawing/2014/main" id="{6E260C9A-0A2E-4E8F-A6A4-D682A109B7C4}"/>
              </a:ext>
            </a:extLst>
          </p:cNvPr>
          <p:cNvGrpSpPr>
            <a:grpSpLocks/>
          </p:cNvGrpSpPr>
          <p:nvPr/>
        </p:nvGrpSpPr>
        <p:grpSpPr bwMode="auto">
          <a:xfrm>
            <a:off x="875506" y="1217615"/>
            <a:ext cx="5976937" cy="541338"/>
            <a:chOff x="295" y="744"/>
            <a:chExt cx="3765" cy="341"/>
          </a:xfrm>
        </p:grpSpPr>
        <p:pic>
          <p:nvPicPr>
            <p:cNvPr id="29" name="Picture 1062">
              <a:extLst>
                <a:ext uri="{FF2B5EF4-FFF2-40B4-BE49-F238E27FC236}">
                  <a16:creationId xmlns:a16="http://schemas.microsoft.com/office/drawing/2014/main" id="{EFC3379B-3DBE-447C-82C6-5D752EC5A1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grayscl/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4" y="799"/>
              <a:ext cx="2586" cy="2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Rectangle 55">
              <a:extLst>
                <a:ext uri="{FF2B5EF4-FFF2-40B4-BE49-F238E27FC236}">
                  <a16:creationId xmlns:a16="http://schemas.microsoft.com/office/drawing/2014/main" id="{B03979C0-0A90-4C90-A259-B90DA37F0B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" y="744"/>
              <a:ext cx="113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 dirty="0">
                  <a:latin typeface="华文新魏" pitchFamily="2" charset="-122"/>
                  <a:ea typeface="华文新魏" pitchFamily="2" charset="-122"/>
                </a:rPr>
                <a:t>Line-like</a:t>
              </a:r>
              <a:endParaRPr lang="zh-CN" altLang="en-US" sz="2400" dirty="0">
                <a:latin typeface="华文新魏" pitchFamily="2" charset="-122"/>
                <a:ea typeface="华文新魏" pitchFamily="2" charset="-122"/>
              </a:endParaRPr>
            </a:p>
          </p:txBody>
        </p:sp>
      </p:grpSp>
      <p:grpSp>
        <p:nvGrpSpPr>
          <p:cNvPr id="32" name="Group 69">
            <a:extLst>
              <a:ext uri="{FF2B5EF4-FFF2-40B4-BE49-F238E27FC236}">
                <a16:creationId xmlns:a16="http://schemas.microsoft.com/office/drawing/2014/main" id="{45B24409-120D-4800-B9E8-6721BA884DDB}"/>
              </a:ext>
            </a:extLst>
          </p:cNvPr>
          <p:cNvGrpSpPr>
            <a:grpSpLocks/>
          </p:cNvGrpSpPr>
          <p:nvPr/>
        </p:nvGrpSpPr>
        <p:grpSpPr bwMode="auto">
          <a:xfrm>
            <a:off x="875506" y="2023269"/>
            <a:ext cx="5453062" cy="1208087"/>
            <a:chOff x="295" y="1181"/>
            <a:chExt cx="3435" cy="761"/>
          </a:xfrm>
        </p:grpSpPr>
        <p:pic>
          <p:nvPicPr>
            <p:cNvPr id="33" name="Picture 1063">
              <a:extLst>
                <a:ext uri="{FF2B5EF4-FFF2-40B4-BE49-F238E27FC236}">
                  <a16:creationId xmlns:a16="http://schemas.microsoft.com/office/drawing/2014/main" id="{94B3E31C-D299-4B3F-8792-5DB0C01615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grayscl/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4" y="1181"/>
              <a:ext cx="2256" cy="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Rectangle 56">
              <a:extLst>
                <a:ext uri="{FF2B5EF4-FFF2-40B4-BE49-F238E27FC236}">
                  <a16:creationId xmlns:a16="http://schemas.microsoft.com/office/drawing/2014/main" id="{91A01675-F8F5-4C65-955F-087E63B4F5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" y="1307"/>
              <a:ext cx="113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 dirty="0">
                  <a:latin typeface="华文新魏" pitchFamily="2" charset="-122"/>
                  <a:ea typeface="华文新魏" pitchFamily="2" charset="-122"/>
                </a:rPr>
                <a:t>Tree-like</a:t>
              </a:r>
              <a:endParaRPr lang="zh-CN" altLang="en-US" sz="2400" dirty="0">
                <a:latin typeface="华文新魏" pitchFamily="2" charset="-122"/>
                <a:ea typeface="华文新魏" pitchFamily="2" charset="-122"/>
              </a:endParaRPr>
            </a:p>
          </p:txBody>
        </p:sp>
      </p:grpSp>
      <p:grpSp>
        <p:nvGrpSpPr>
          <p:cNvPr id="36" name="Group 70">
            <a:extLst>
              <a:ext uri="{FF2B5EF4-FFF2-40B4-BE49-F238E27FC236}">
                <a16:creationId xmlns:a16="http://schemas.microsoft.com/office/drawing/2014/main" id="{5C2D2BF0-6445-45B9-9D39-0290E053A6C0}"/>
              </a:ext>
            </a:extLst>
          </p:cNvPr>
          <p:cNvGrpSpPr>
            <a:grpSpLocks/>
          </p:cNvGrpSpPr>
          <p:nvPr/>
        </p:nvGrpSpPr>
        <p:grpSpPr bwMode="auto">
          <a:xfrm>
            <a:off x="875506" y="3580068"/>
            <a:ext cx="5681662" cy="1200150"/>
            <a:chOff x="295" y="2087"/>
            <a:chExt cx="3579" cy="756"/>
          </a:xfrm>
        </p:grpSpPr>
        <p:pic>
          <p:nvPicPr>
            <p:cNvPr id="37" name="Picture 1064">
              <a:extLst>
                <a:ext uri="{FF2B5EF4-FFF2-40B4-BE49-F238E27FC236}">
                  <a16:creationId xmlns:a16="http://schemas.microsoft.com/office/drawing/2014/main" id="{D6F1E6F5-D97F-4829-99A8-DA81DCF55C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grayscl/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4" y="2087"/>
              <a:ext cx="2400" cy="7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Rectangle 57">
              <a:extLst>
                <a:ext uri="{FF2B5EF4-FFF2-40B4-BE49-F238E27FC236}">
                  <a16:creationId xmlns:a16="http://schemas.microsoft.com/office/drawing/2014/main" id="{1926D831-3683-4F01-A906-BA618454B1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" y="2123"/>
              <a:ext cx="113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 dirty="0">
                  <a:latin typeface="华文新魏" pitchFamily="2" charset="-122"/>
                  <a:ea typeface="华文新魏" pitchFamily="2" charset="-122"/>
                </a:rPr>
                <a:t>Net-like</a:t>
              </a:r>
              <a:endParaRPr lang="zh-CN" altLang="en-US" sz="2400" dirty="0">
                <a:latin typeface="华文新魏" pitchFamily="2" charset="-122"/>
                <a:ea typeface="华文新魏" pitchFamily="2" charset="-122"/>
              </a:endParaRPr>
            </a:p>
          </p:txBody>
        </p:sp>
      </p:grpSp>
      <p:grpSp>
        <p:nvGrpSpPr>
          <p:cNvPr id="39" name="Group 71">
            <a:extLst>
              <a:ext uri="{FF2B5EF4-FFF2-40B4-BE49-F238E27FC236}">
                <a16:creationId xmlns:a16="http://schemas.microsoft.com/office/drawing/2014/main" id="{52D18DFE-1502-48F1-B5A7-567A17A0A7BF}"/>
              </a:ext>
            </a:extLst>
          </p:cNvPr>
          <p:cNvGrpSpPr>
            <a:grpSpLocks/>
          </p:cNvGrpSpPr>
          <p:nvPr/>
        </p:nvGrpSpPr>
        <p:grpSpPr bwMode="auto">
          <a:xfrm>
            <a:off x="875506" y="5005105"/>
            <a:ext cx="5156200" cy="1339850"/>
            <a:chOff x="295" y="3085"/>
            <a:chExt cx="3248" cy="844"/>
          </a:xfrm>
        </p:grpSpPr>
        <p:pic>
          <p:nvPicPr>
            <p:cNvPr id="40" name="Picture 1065">
              <a:extLst>
                <a:ext uri="{FF2B5EF4-FFF2-40B4-BE49-F238E27FC236}">
                  <a16:creationId xmlns:a16="http://schemas.microsoft.com/office/drawing/2014/main" id="{01B78BB3-0CFA-46B9-87DC-FAE0D5172C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grayscl/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3" y="3085"/>
              <a:ext cx="2160" cy="8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Rectangle 58">
              <a:extLst>
                <a:ext uri="{FF2B5EF4-FFF2-40B4-BE49-F238E27FC236}">
                  <a16:creationId xmlns:a16="http://schemas.microsoft.com/office/drawing/2014/main" id="{0A163129-0A57-4AE6-8774-DCB3AEC1E5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" y="3188"/>
              <a:ext cx="113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 b="1" i="1" dirty="0">
                  <a:latin typeface="华文新魏" pitchFamily="2" charset="-122"/>
                  <a:ea typeface="华文新魏" pitchFamily="2" charset="-122"/>
                </a:rPr>
                <a:t>Mixed</a:t>
              </a:r>
              <a:endParaRPr lang="zh-CN" altLang="en-US" sz="2400" b="1" i="1" dirty="0">
                <a:latin typeface="华文新魏" pitchFamily="2" charset="-122"/>
                <a:ea typeface="华文新魏" pitchFamily="2" charset="-122"/>
              </a:endParaRPr>
            </a:p>
          </p:txBody>
        </p:sp>
      </p:grpSp>
      <p:sp>
        <p:nvSpPr>
          <p:cNvPr id="2" name="对话气泡: 椭圆形 1">
            <a:extLst>
              <a:ext uri="{FF2B5EF4-FFF2-40B4-BE49-F238E27FC236}">
                <a16:creationId xmlns:a16="http://schemas.microsoft.com/office/drawing/2014/main" id="{C60750EA-D286-4834-AF05-DDCBA97B5E8B}"/>
              </a:ext>
            </a:extLst>
          </p:cNvPr>
          <p:cNvSpPr/>
          <p:nvPr/>
        </p:nvSpPr>
        <p:spPr>
          <a:xfrm>
            <a:off x="7434987" y="2103273"/>
            <a:ext cx="4019689" cy="1613949"/>
          </a:xfrm>
          <a:prstGeom prst="wedgeEllipseCallou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BFAB853-A662-4141-AA83-84D0EA465AAA}"/>
              </a:ext>
            </a:extLst>
          </p:cNvPr>
          <p:cNvSpPr txBox="1"/>
          <p:nvPr/>
        </p:nvSpPr>
        <p:spPr>
          <a:xfrm>
            <a:off x="7733321" y="2334973"/>
            <a:ext cx="3583173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</a:rPr>
              <a:t>Measurement: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</a:rPr>
              <a:t>Who + When + What (behavior)</a:t>
            </a: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739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标题 1">
            <a:extLst>
              <a:ext uri="{FF2B5EF4-FFF2-40B4-BE49-F238E27FC236}">
                <a16:creationId xmlns:a16="http://schemas.microsoft.com/office/drawing/2014/main" id="{38F02AA6-7B97-448A-AB3F-73FD1CAB0BC8}"/>
              </a:ext>
            </a:extLst>
          </p:cNvPr>
          <p:cNvSpPr txBox="1">
            <a:spLocks/>
          </p:cNvSpPr>
          <p:nvPr/>
        </p:nvSpPr>
        <p:spPr>
          <a:xfrm>
            <a:off x="300961" y="263702"/>
            <a:ext cx="4998792" cy="6318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Assessment of STEM course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80302873-D642-4CA3-8567-7A5CF094B4A1}"/>
              </a:ext>
            </a:extLst>
          </p:cNvPr>
          <p:cNvSpPr/>
          <p:nvPr/>
        </p:nvSpPr>
        <p:spPr>
          <a:xfrm>
            <a:off x="1423613" y="4159944"/>
            <a:ext cx="2547992" cy="80955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6106E30-395C-4809-BC1C-92DA91982289}"/>
              </a:ext>
            </a:extLst>
          </p:cNvPr>
          <p:cNvSpPr/>
          <p:nvPr/>
        </p:nvSpPr>
        <p:spPr>
          <a:xfrm>
            <a:off x="1479475" y="2379428"/>
            <a:ext cx="2547992" cy="70797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C3BD747-0A8D-46EC-86D4-47E7821E5F65}"/>
              </a:ext>
            </a:extLst>
          </p:cNvPr>
          <p:cNvSpPr txBox="1"/>
          <p:nvPr/>
        </p:nvSpPr>
        <p:spPr>
          <a:xfrm>
            <a:off x="1772941" y="4380057"/>
            <a:ext cx="205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Peer assessment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4CC04F7-F402-47D0-8C2B-6A358B9B0950}"/>
              </a:ext>
            </a:extLst>
          </p:cNvPr>
          <p:cNvSpPr txBox="1"/>
          <p:nvPr/>
        </p:nvSpPr>
        <p:spPr>
          <a:xfrm>
            <a:off x="1726055" y="2485988"/>
            <a:ext cx="205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Expert assessment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BBAAE685-25E1-4943-AA43-0C7B73D88A19}"/>
              </a:ext>
            </a:extLst>
          </p:cNvPr>
          <p:cNvGrpSpPr/>
          <p:nvPr/>
        </p:nvGrpSpPr>
        <p:grpSpPr>
          <a:xfrm>
            <a:off x="5926472" y="987783"/>
            <a:ext cx="3587398" cy="4199245"/>
            <a:chOff x="4796314" y="975643"/>
            <a:chExt cx="3587398" cy="419924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0DB778E-23A6-4B41-9FAB-4F4D51F70B22}"/>
                </a:ext>
              </a:extLst>
            </p:cNvPr>
            <p:cNvSpPr txBox="1"/>
            <p:nvPr/>
          </p:nvSpPr>
          <p:spPr>
            <a:xfrm>
              <a:off x="4869946" y="1929830"/>
              <a:ext cx="3123342" cy="400110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Learning goal</a:t>
              </a:r>
              <a:endParaRPr lang="zh-CN" altLang="en-US" sz="2000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6FD1F82F-BAD1-43C3-9789-7C74B89703AD}"/>
                </a:ext>
              </a:extLst>
            </p:cNvPr>
            <p:cNvSpPr txBox="1"/>
            <p:nvPr/>
          </p:nvSpPr>
          <p:spPr>
            <a:xfrm>
              <a:off x="4869947" y="2917504"/>
              <a:ext cx="3123342" cy="400110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Instructional strategies</a:t>
              </a:r>
              <a:endParaRPr lang="zh-CN" altLang="en-US" sz="2000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01B949FB-D155-4DE9-BC7B-4B949C5BCB8D}"/>
                </a:ext>
              </a:extLst>
            </p:cNvPr>
            <p:cNvSpPr txBox="1"/>
            <p:nvPr/>
          </p:nvSpPr>
          <p:spPr>
            <a:xfrm>
              <a:off x="4796315" y="3824750"/>
              <a:ext cx="3196976" cy="400110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Tasks, activities, materials</a:t>
              </a:r>
              <a:endParaRPr lang="zh-CN" altLang="en-US" sz="2000" dirty="0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C6AEE5BD-D6F0-403C-A6F9-CBF5893A748C}"/>
                </a:ext>
              </a:extLst>
            </p:cNvPr>
            <p:cNvSpPr txBox="1"/>
            <p:nvPr/>
          </p:nvSpPr>
          <p:spPr>
            <a:xfrm>
              <a:off x="4796314" y="4774778"/>
              <a:ext cx="3196975" cy="400110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Learning assessment</a:t>
              </a:r>
              <a:endParaRPr lang="zh-CN" altLang="en-US" sz="2000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ED97655-C561-4E8A-8D7F-70269551A17F}"/>
                </a:ext>
              </a:extLst>
            </p:cNvPr>
            <p:cNvSpPr txBox="1"/>
            <p:nvPr/>
          </p:nvSpPr>
          <p:spPr>
            <a:xfrm>
              <a:off x="4869946" y="975643"/>
              <a:ext cx="35137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Dimension</a:t>
              </a:r>
              <a:r>
                <a:rPr lang="zh-CN" altLang="en-US" b="1" dirty="0"/>
                <a:t> </a:t>
              </a:r>
              <a:r>
                <a:rPr lang="en-US" altLang="zh-CN" b="1" dirty="0"/>
                <a:t>of</a:t>
              </a:r>
              <a:r>
                <a:rPr lang="zh-CN" altLang="en-US" b="1" dirty="0"/>
                <a:t> </a:t>
              </a:r>
              <a:r>
                <a:rPr lang="en-US" altLang="zh-CN" b="1" dirty="0"/>
                <a:t>STEM</a:t>
              </a:r>
              <a:r>
                <a:rPr lang="zh-CN" altLang="en-US" b="1" dirty="0"/>
                <a:t> </a:t>
              </a:r>
              <a:r>
                <a:rPr lang="en-US" altLang="zh-CN" b="1" dirty="0"/>
                <a:t>course</a:t>
              </a:r>
              <a:endParaRPr lang="zh-CN" altLang="en-US" b="1" dirty="0"/>
            </a:p>
          </p:txBody>
        </p:sp>
      </p:grpSp>
      <p:sp>
        <p:nvSpPr>
          <p:cNvPr id="9" name="左中括号 8">
            <a:extLst>
              <a:ext uri="{FF2B5EF4-FFF2-40B4-BE49-F238E27FC236}">
                <a16:creationId xmlns:a16="http://schemas.microsoft.com/office/drawing/2014/main" id="{218299F2-6D10-467F-8B25-D2B525FAD925}"/>
              </a:ext>
            </a:extLst>
          </p:cNvPr>
          <p:cNvSpPr/>
          <p:nvPr/>
        </p:nvSpPr>
        <p:spPr>
          <a:xfrm>
            <a:off x="4874017" y="2142024"/>
            <a:ext cx="359596" cy="3045003"/>
          </a:xfrm>
          <a:prstGeom prst="leftBracket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3F1CBE-B3F6-4BAF-B246-FD3DB4801ABB}"/>
              </a:ext>
            </a:extLst>
          </p:cNvPr>
          <p:cNvCxnSpPr>
            <a:stCxn id="5" idx="6"/>
            <a:endCxn id="9" idx="1"/>
          </p:cNvCxnSpPr>
          <p:nvPr/>
        </p:nvCxnSpPr>
        <p:spPr>
          <a:xfrm>
            <a:off x="4027467" y="2733417"/>
            <a:ext cx="846550" cy="9311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2FC25664-5047-4EF9-A6DB-CBA01AF2EE37}"/>
              </a:ext>
            </a:extLst>
          </p:cNvPr>
          <p:cNvCxnSpPr>
            <a:cxnSpLocks/>
            <a:stCxn id="26" idx="6"/>
            <a:endCxn id="9" idx="1"/>
          </p:cNvCxnSpPr>
          <p:nvPr/>
        </p:nvCxnSpPr>
        <p:spPr>
          <a:xfrm flipV="1">
            <a:off x="3971605" y="3664526"/>
            <a:ext cx="902412" cy="9001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4592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9B1CF67-8D5A-409A-8CC0-BD762BF30474}"/>
              </a:ext>
            </a:extLst>
          </p:cNvPr>
          <p:cNvSpPr/>
          <p:nvPr/>
        </p:nvSpPr>
        <p:spPr>
          <a:xfrm>
            <a:off x="1192353" y="772143"/>
            <a:ext cx="2343911" cy="106343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2E254E-7F21-46DE-905C-7FF9BE6890C9}"/>
              </a:ext>
            </a:extLst>
          </p:cNvPr>
          <p:cNvSpPr txBox="1"/>
          <p:nvPr/>
        </p:nvSpPr>
        <p:spPr>
          <a:xfrm>
            <a:off x="3719116" y="2026340"/>
            <a:ext cx="4753767" cy="3266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Web </a:t>
            </a:r>
            <a:r>
              <a:rPr lang="en-US" altLang="zh-CN" sz="200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Purpose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Learning experience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Learning analytics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Analyze online learning behavior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Analyze path of instructional design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Assessment of STEM course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993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90D8FD6-0334-41A7-A064-ACAD8801DB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96"/>
          <a:stretch/>
        </p:blipFill>
        <p:spPr>
          <a:xfrm>
            <a:off x="437320" y="196964"/>
            <a:ext cx="11496261" cy="628334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7D4B402-04B0-4326-A5B6-9E5DE3206A1A}"/>
              </a:ext>
            </a:extLst>
          </p:cNvPr>
          <p:cNvSpPr txBox="1"/>
          <p:nvPr/>
        </p:nvSpPr>
        <p:spPr>
          <a:xfrm>
            <a:off x="9004851" y="1739347"/>
            <a:ext cx="1769165" cy="510778"/>
          </a:xfrm>
          <a:prstGeom prst="wedgeRoundRectCallout">
            <a:avLst>
              <a:gd name="adj1" fmla="val -41841"/>
              <a:gd name="adj2" fmla="val 103363"/>
              <a:gd name="adj3" fmla="val 16667"/>
            </a:avLst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homepage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6058D01-4DCC-43AC-81C3-218D1234B218}"/>
              </a:ext>
            </a:extLst>
          </p:cNvPr>
          <p:cNvSpPr txBox="1"/>
          <p:nvPr/>
        </p:nvSpPr>
        <p:spPr>
          <a:xfrm>
            <a:off x="4045225" y="712767"/>
            <a:ext cx="7384774" cy="510778"/>
          </a:xfrm>
          <a:prstGeom prst="wedgeRoundRectCallout">
            <a:avLst>
              <a:gd name="adj1" fmla="val -54234"/>
              <a:gd name="adj2" fmla="val -41530"/>
              <a:gd name="adj3" fmla="val 16667"/>
            </a:avLst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Tutorial/design/case/discussion/personal center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746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B2BD9C2-786D-4D35-9BC5-1F441D60B7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06"/>
          <a:stretch/>
        </p:blipFill>
        <p:spPr>
          <a:xfrm>
            <a:off x="251463" y="232539"/>
            <a:ext cx="11689074" cy="639292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7D4B402-04B0-4326-A5B6-9E5DE3206A1A}"/>
              </a:ext>
            </a:extLst>
          </p:cNvPr>
          <p:cNvSpPr txBox="1"/>
          <p:nvPr/>
        </p:nvSpPr>
        <p:spPr>
          <a:xfrm>
            <a:off x="8428381" y="318051"/>
            <a:ext cx="1311967" cy="510778"/>
          </a:xfrm>
          <a:prstGeom prst="wedgeRoundRectCallout">
            <a:avLst>
              <a:gd name="adj1" fmla="val -23302"/>
              <a:gd name="adj2" fmla="val 97526"/>
              <a:gd name="adj3" fmla="val 16667"/>
            </a:avLst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tutorial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250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0CD11ED-7738-4F02-82A6-1EA56D0224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161"/>
            <a:ext cx="12192000" cy="498167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7D4B402-04B0-4326-A5B6-9E5DE3206A1A}"/>
              </a:ext>
            </a:extLst>
          </p:cNvPr>
          <p:cNvSpPr txBox="1"/>
          <p:nvPr/>
        </p:nvSpPr>
        <p:spPr>
          <a:xfrm>
            <a:off x="8428381" y="318051"/>
            <a:ext cx="2474845" cy="510778"/>
          </a:xfrm>
          <a:prstGeom prst="wedgeRoundRectCallout">
            <a:avLst>
              <a:gd name="adj1" fmla="val -23302"/>
              <a:gd name="adj2" fmla="val 97526"/>
              <a:gd name="adj3" fmla="val 16667"/>
            </a:avLst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Personal center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357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34E5D77-C4C1-4C87-9D30-AC1C05EC3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3280"/>
            <a:ext cx="12192000" cy="587144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7D4B402-04B0-4326-A5B6-9E5DE3206A1A}"/>
              </a:ext>
            </a:extLst>
          </p:cNvPr>
          <p:cNvSpPr txBox="1"/>
          <p:nvPr/>
        </p:nvSpPr>
        <p:spPr>
          <a:xfrm>
            <a:off x="8428381" y="318051"/>
            <a:ext cx="2524541" cy="919401"/>
          </a:xfrm>
          <a:prstGeom prst="wedgeRoundRectCallout">
            <a:avLst>
              <a:gd name="adj1" fmla="val -59544"/>
              <a:gd name="adj2" fmla="val 44555"/>
              <a:gd name="adj3" fmla="val 16667"/>
            </a:avLst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Personal center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-related to</a:t>
            </a:r>
            <a:r>
              <a:rPr lang="zh-CN" altLang="en-US" sz="2400" b="1" dirty="0">
                <a:solidFill>
                  <a:schemeClr val="bg1"/>
                </a:solidFill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</a:rPr>
              <a:t>me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902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7471389-EE74-4177-8AC9-B73D83BA4C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1290"/>
            <a:ext cx="12192000" cy="591541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7D4B402-04B0-4326-A5B6-9E5DE3206A1A}"/>
              </a:ext>
            </a:extLst>
          </p:cNvPr>
          <p:cNvSpPr txBox="1"/>
          <p:nvPr/>
        </p:nvSpPr>
        <p:spPr>
          <a:xfrm>
            <a:off x="8428381" y="318051"/>
            <a:ext cx="2524541" cy="919401"/>
          </a:xfrm>
          <a:prstGeom prst="wedgeRoundRectCallout">
            <a:avLst>
              <a:gd name="adj1" fmla="val -59544"/>
              <a:gd name="adj2" fmla="val 44555"/>
              <a:gd name="adj3" fmla="val 16667"/>
            </a:avLst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Personal center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-my favorite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298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F1871C5-A975-4E99-91D7-260D7617E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1096"/>
            <a:ext cx="12192000" cy="573580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7D4B402-04B0-4326-A5B6-9E5DE3206A1A}"/>
              </a:ext>
            </a:extLst>
          </p:cNvPr>
          <p:cNvSpPr txBox="1"/>
          <p:nvPr/>
        </p:nvSpPr>
        <p:spPr>
          <a:xfrm>
            <a:off x="8428381" y="318051"/>
            <a:ext cx="2524541" cy="919401"/>
          </a:xfrm>
          <a:prstGeom prst="wedgeRoundRectCallout">
            <a:avLst>
              <a:gd name="adj1" fmla="val -59544"/>
              <a:gd name="adj2" fmla="val 44555"/>
              <a:gd name="adj3" fmla="val 16667"/>
            </a:avLst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Personal center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-design results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352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95CEE8DC-7175-45F2-835B-C095BF62C7D0}"/>
              </a:ext>
            </a:extLst>
          </p:cNvPr>
          <p:cNvGrpSpPr/>
          <p:nvPr/>
        </p:nvGrpSpPr>
        <p:grpSpPr>
          <a:xfrm>
            <a:off x="2050496" y="2471907"/>
            <a:ext cx="2230550" cy="1004299"/>
            <a:chOff x="3924681" y="2498834"/>
            <a:chExt cx="1972639" cy="1171254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9F817EA6-718C-428D-BF68-528B4E63F3AB}"/>
                </a:ext>
              </a:extLst>
            </p:cNvPr>
            <p:cNvSpPr/>
            <p:nvPr/>
          </p:nvSpPr>
          <p:spPr>
            <a:xfrm>
              <a:off x="3924681" y="2498834"/>
              <a:ext cx="1972639" cy="1171254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6724260B-4AEC-48B7-AF3E-238FC0FEDDE6}"/>
                </a:ext>
              </a:extLst>
            </p:cNvPr>
            <p:cNvSpPr/>
            <p:nvPr/>
          </p:nvSpPr>
          <p:spPr>
            <a:xfrm>
              <a:off x="4070752" y="2569268"/>
              <a:ext cx="1680490" cy="10768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Learn</a:t>
              </a:r>
              <a:r>
                <a:rPr lang="en-US" altLang="zh-CN" b="1" dirty="0">
                  <a:solidFill>
                    <a:srgbClr val="FF0000"/>
                  </a:solidFill>
                </a:rPr>
                <a:t>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how to design STEM course</a:t>
              </a:r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8" name="标题 1">
            <a:extLst>
              <a:ext uri="{FF2B5EF4-FFF2-40B4-BE49-F238E27FC236}">
                <a16:creationId xmlns:a16="http://schemas.microsoft.com/office/drawing/2014/main" id="{44E217C0-432A-4E3E-BFEE-24C0FDF46750}"/>
              </a:ext>
            </a:extLst>
          </p:cNvPr>
          <p:cNvSpPr txBox="1">
            <a:spLocks/>
          </p:cNvSpPr>
          <p:nvPr/>
        </p:nvSpPr>
        <p:spPr>
          <a:xfrm>
            <a:off x="300961" y="263702"/>
            <a:ext cx="4998792" cy="6318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6BD09CD-4E6C-42CA-B261-7E9F95EEBFFD}"/>
              </a:ext>
            </a:extLst>
          </p:cNvPr>
          <p:cNvGrpSpPr/>
          <p:nvPr/>
        </p:nvGrpSpPr>
        <p:grpSpPr>
          <a:xfrm>
            <a:off x="4856644" y="2491816"/>
            <a:ext cx="2230550" cy="1004299"/>
            <a:chOff x="3924681" y="2498834"/>
            <a:chExt cx="1972639" cy="1171254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5575D972-E21A-46DD-9F94-DAD5087198A4}"/>
                </a:ext>
              </a:extLst>
            </p:cNvPr>
            <p:cNvSpPr/>
            <p:nvPr/>
          </p:nvSpPr>
          <p:spPr>
            <a:xfrm>
              <a:off x="3924681" y="2498834"/>
              <a:ext cx="1972639" cy="1171254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A4ED172-2F4B-4784-B4FD-F598E8B74B19}"/>
                </a:ext>
              </a:extLst>
            </p:cNvPr>
            <p:cNvSpPr/>
            <p:nvPr/>
          </p:nvSpPr>
          <p:spPr>
            <a:xfrm>
              <a:off x="4070756" y="2684353"/>
              <a:ext cx="1680490" cy="753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Design</a:t>
              </a:r>
              <a:r>
                <a:rPr lang="en-US" altLang="zh-CN" dirty="0"/>
                <a:t>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STEM course</a:t>
              </a:r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AC3FE0DA-946A-4673-97DE-811324C82025}"/>
              </a:ext>
            </a:extLst>
          </p:cNvPr>
          <p:cNvGrpSpPr/>
          <p:nvPr/>
        </p:nvGrpSpPr>
        <p:grpSpPr>
          <a:xfrm>
            <a:off x="7704362" y="2478910"/>
            <a:ext cx="2230550" cy="1004299"/>
            <a:chOff x="3924681" y="2498834"/>
            <a:chExt cx="1972639" cy="1171254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BA87600B-8C79-46C8-B8C7-0ABD7A80F404}"/>
                </a:ext>
              </a:extLst>
            </p:cNvPr>
            <p:cNvSpPr/>
            <p:nvPr/>
          </p:nvSpPr>
          <p:spPr>
            <a:xfrm>
              <a:off x="3924681" y="2498834"/>
              <a:ext cx="1972639" cy="1171254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A50D8B8-C2DE-44C8-9805-52887BA6457C}"/>
                </a:ext>
              </a:extLst>
            </p:cNvPr>
            <p:cNvSpPr/>
            <p:nvPr/>
          </p:nvSpPr>
          <p:spPr>
            <a:xfrm>
              <a:off x="4070756" y="2684353"/>
              <a:ext cx="1680490" cy="430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zh-CN" altLang="en-US" dirty="0"/>
            </a:p>
          </p:txBody>
        </p:sp>
      </p:grpSp>
      <p:sp>
        <p:nvSpPr>
          <p:cNvPr id="36" name="矩形 35">
            <a:extLst>
              <a:ext uri="{FF2B5EF4-FFF2-40B4-BE49-F238E27FC236}">
                <a16:creationId xmlns:a16="http://schemas.microsoft.com/office/drawing/2014/main" id="{FD19BDCB-3C7C-4582-929A-7F91287DDEBE}"/>
              </a:ext>
            </a:extLst>
          </p:cNvPr>
          <p:cNvSpPr/>
          <p:nvPr/>
        </p:nvSpPr>
        <p:spPr>
          <a:xfrm>
            <a:off x="7745378" y="2623593"/>
            <a:ext cx="20653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Communicate and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ability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21AC3BA5-0E3F-4556-A567-01E80FA6FE42}"/>
              </a:ext>
            </a:extLst>
          </p:cNvPr>
          <p:cNvCxnSpPr>
            <a:stCxn id="19" idx="6"/>
            <a:endCxn id="29" idx="2"/>
          </p:cNvCxnSpPr>
          <p:nvPr/>
        </p:nvCxnSpPr>
        <p:spPr>
          <a:xfrm>
            <a:off x="4281046" y="2974057"/>
            <a:ext cx="575598" cy="1990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6F080006-9A06-43BB-B0B0-AB84E13B7606}"/>
              </a:ext>
            </a:extLst>
          </p:cNvPr>
          <p:cNvCxnSpPr>
            <a:cxnSpLocks/>
            <a:stCxn id="29" idx="6"/>
            <a:endCxn id="33" idx="2"/>
          </p:cNvCxnSpPr>
          <p:nvPr/>
        </p:nvCxnSpPr>
        <p:spPr>
          <a:xfrm flipV="1">
            <a:off x="7087194" y="2981060"/>
            <a:ext cx="617168" cy="1290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0757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</TotalTime>
  <Words>446</Words>
  <Application>Microsoft Office PowerPoint</Application>
  <PresentationFormat>宽屏</PresentationFormat>
  <Paragraphs>98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等线 Light</vt:lpstr>
      <vt:lpstr>华文新魏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 Yunmeng</dc:creator>
  <cp:lastModifiedBy>Liu Yunmeng</cp:lastModifiedBy>
  <cp:revision>61</cp:revision>
  <dcterms:created xsi:type="dcterms:W3CDTF">2019-09-26T13:25:08Z</dcterms:created>
  <dcterms:modified xsi:type="dcterms:W3CDTF">2019-11-22T02:51:32Z</dcterms:modified>
</cp:coreProperties>
</file>

<file path=docProps/thumbnail.jpeg>
</file>